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71" r:id="rId2"/>
    <p:sldId id="299" r:id="rId3"/>
    <p:sldId id="277" r:id="rId4"/>
    <p:sldId id="273" r:id="rId5"/>
    <p:sldId id="278" r:id="rId6"/>
    <p:sldId id="265" r:id="rId7"/>
    <p:sldId id="300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97" r:id="rId16"/>
    <p:sldId id="296" r:id="rId17"/>
    <p:sldId id="293" r:id="rId18"/>
    <p:sldId id="294" r:id="rId19"/>
    <p:sldId id="295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7"/>
    <p:restoredTop sz="94674"/>
  </p:normalViewPr>
  <p:slideViewPr>
    <p:cSldViewPr snapToGrid="0">
      <p:cViewPr varScale="1">
        <p:scale>
          <a:sx n="119" d="100"/>
          <a:sy n="119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1c1318f7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1c1318f7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Kevin: 3 minutes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786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1c1318f7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1c1318f7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Kevin: 3 minutes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359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1c1318f7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1c1318f7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Kevin: 3 minutes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699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3189150"/>
            <a:ext cx="4126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5" y="5216825"/>
            <a:ext cx="9144000" cy="16413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FB914EE-545E-E5E7-9E76-C072F9F6B9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49" y="3520441"/>
            <a:ext cx="7876902" cy="1828800"/>
          </a:xfrm>
        </p:spPr>
        <p:txBody>
          <a:bodyPr/>
          <a:lstStyle>
            <a:lvl1pPr marL="0" indent="0" algn="ctr">
              <a:buNone/>
              <a:defRPr sz="1800" b="1" i="0" u="none" baseline="0">
                <a:solidFill>
                  <a:schemeClr val="accent6"/>
                </a:solidFill>
                <a:latin typeface="Avenir Next LT Pro" panose="020B050402020202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6FC692-23D0-04D3-2F6C-7C5D937BC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778477"/>
            <a:ext cx="7881938" cy="2741965"/>
          </a:xfrm>
        </p:spPr>
        <p:txBody>
          <a:bodyPr bIns="0" anchor="b" anchorCtr="0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5400" b="1" i="0" spc="38">
                <a:solidFill>
                  <a:srgbClr val="000000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60B93-7F01-EEA2-B61E-15DD75FCB5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1680" y="6053139"/>
            <a:ext cx="2802731" cy="7254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Unit signature goes here</a:t>
            </a:r>
          </a:p>
        </p:txBody>
      </p:sp>
    </p:spTree>
    <p:extLst>
      <p:ext uri="{BB962C8B-B14F-4D97-AF65-F5344CB8AC3E}">
        <p14:creationId xmlns:p14="http://schemas.microsoft.com/office/powerpoint/2010/main" val="38624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685800" y="5082150"/>
            <a:ext cx="412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24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2400"/>
              <a:buFont typeface="Playfair Display"/>
              <a:buNone/>
              <a:defRPr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2400"/>
              <a:buFont typeface="Playfair Display"/>
              <a:buNone/>
              <a:defRPr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24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24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24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24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24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24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85800" y="3112950"/>
            <a:ext cx="4126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cxnSp>
        <p:nvCxnSpPr>
          <p:cNvPr id="14" name="Google Shape;14;p3"/>
          <p:cNvCxnSpPr/>
          <p:nvPr/>
        </p:nvCxnSpPr>
        <p:spPr>
          <a:xfrm>
            <a:off x="806100" y="4831425"/>
            <a:ext cx="75318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261500" y="2882400"/>
            <a:ext cx="66210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Playfair Display"/>
              <a:buChar char="◈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1012467"/>
            <a:ext cx="19572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8" name="Google Shape;18;p4"/>
          <p:cNvCxnSpPr/>
          <p:nvPr/>
        </p:nvCxnSpPr>
        <p:spPr>
          <a:xfrm>
            <a:off x="3028650" y="5540732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900"/>
              </a:buClr>
              <a:buSzPts val="3400"/>
              <a:buNone/>
              <a:defRPr sz="3400" b="1">
                <a:solidFill>
                  <a:srgbClr val="FFD9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005600" y="1600200"/>
            <a:ext cx="7132800" cy="48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Font typeface="Lato"/>
              <a:buChar char="◈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23" name="Google Shape;23;p5"/>
          <p:cNvCxnSpPr/>
          <p:nvPr/>
        </p:nvCxnSpPr>
        <p:spPr>
          <a:xfrm>
            <a:off x="3028650" y="1295408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31900" cy="45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3223964" y="1600200"/>
            <a:ext cx="2631900" cy="45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5990727" y="1600200"/>
            <a:ext cx="2631900" cy="45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35" name="Google Shape;35;p7"/>
          <p:cNvCxnSpPr/>
          <p:nvPr/>
        </p:nvCxnSpPr>
        <p:spPr>
          <a:xfrm>
            <a:off x="3028650" y="1295408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36;p7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39" name="Google Shape;39;p8"/>
          <p:cNvCxnSpPr/>
          <p:nvPr/>
        </p:nvCxnSpPr>
        <p:spPr>
          <a:xfrm>
            <a:off x="3028650" y="1295408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8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5875073"/>
            <a:ext cx="82296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Font typeface="Playfair Display"/>
              <a:buNone/>
              <a:defRPr sz="16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3028650" y="5875082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rgbClr val="FFD900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1"/>
          <p:cNvCxnSpPr/>
          <p:nvPr/>
        </p:nvCxnSpPr>
        <p:spPr>
          <a:xfrm>
            <a:off x="734700" y="6310075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11"/>
          <p:cNvCxnSpPr/>
          <p:nvPr/>
        </p:nvCxnSpPr>
        <p:spPr>
          <a:xfrm>
            <a:off x="734700" y="547925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>
  <p:cSld name="BLANK_1_1">
    <p:bg>
      <p:bgPr>
        <a:solidFill>
          <a:srgbClr val="FFD9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2" descr="dark_wood.jpg"/>
          <p:cNvPicPr preferRelativeResize="0"/>
          <p:nvPr/>
        </p:nvPicPr>
        <p:blipFill rotWithShape="1">
          <a:blip r:embed="rId2">
            <a:alphaModFix/>
          </a:blip>
          <a:srcRect r="24998"/>
          <a:stretch/>
        </p:blipFill>
        <p:spPr>
          <a:xfrm>
            <a:off x="1523550" y="380550"/>
            <a:ext cx="6096900" cy="6096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layfair Display"/>
              <a:buNone/>
              <a:defRPr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Droid Sans"/>
              <a:buChar char="◈"/>
              <a:defRPr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Droid Sans"/>
              <a:buChar char="○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Droid Sans"/>
              <a:buChar char="■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Droid Sans"/>
              <a:buChar char="●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Droid Sans"/>
              <a:buChar char="○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Droid Sans"/>
              <a:buChar char="■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Droid Sans"/>
              <a:buChar char="●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Droid Sans"/>
              <a:buChar char="○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Droid Sans"/>
              <a:buChar char="■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AI Assistants in the Walled Garden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D69EA-73B9-8D4C-AF44-15FE7E5AE651}"/>
              </a:ext>
            </a:extLst>
          </p:cNvPr>
          <p:cNvSpPr/>
          <p:nvPr/>
        </p:nvSpPr>
        <p:spPr>
          <a:xfrm>
            <a:off x="2597972" y="20440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Avenir Next LT Pro"/>
              </a:rPr>
              <a:t>Justin </a:t>
            </a:r>
            <a:r>
              <a:rPr lang="fi-FI" sz="2800" dirty="0" err="1">
                <a:solidFill>
                  <a:srgbClr val="FFC000"/>
                </a:solidFill>
                <a:latin typeface="Avenir Next LT Pro"/>
              </a:rPr>
              <a:t>Palozola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  <a:latin typeface="Avenir Next LT Pro"/>
              </a:rPr>
              <a:t>Show-Me AI Team </a:t>
            </a:r>
            <a:r>
              <a:rPr lang="fi-FI" dirty="0" err="1">
                <a:solidFill>
                  <a:srgbClr val="FFC000"/>
                </a:solidFill>
                <a:latin typeface="Avenir Next LT Pro"/>
              </a:rPr>
              <a:t>Lead</a:t>
            </a:r>
            <a:endParaRPr lang="en-US" dirty="0">
              <a:solidFill>
                <a:srgbClr val="FFC000"/>
              </a:solidFill>
              <a:latin typeface="Avenir Next LT Pro"/>
            </a:endParaRPr>
          </a:p>
          <a:p>
            <a:r>
              <a:rPr lang="fi-FI" dirty="0">
                <a:solidFill>
                  <a:srgbClr val="FFC000"/>
                </a:solidFill>
                <a:latin typeface="Avenir Next LT Pro"/>
              </a:rPr>
              <a:t>Senior Technical Resource </a:t>
            </a:r>
            <a:r>
              <a:rPr lang="fi-FI" dirty="0" err="1">
                <a:solidFill>
                  <a:srgbClr val="FFC000"/>
                </a:solidFill>
                <a:latin typeface="Avenir Next LT Pro"/>
              </a:rPr>
              <a:t>Manager</a:t>
            </a:r>
            <a:r>
              <a:rPr lang="fi-FI" dirty="0">
                <a:solidFill>
                  <a:srgbClr val="FFC000"/>
                </a:solidFill>
                <a:latin typeface="Avenir Next LT Pro"/>
              </a:rPr>
              <a:t>, </a:t>
            </a:r>
            <a:r>
              <a:rPr lang="fi-FI" dirty="0" err="1">
                <a:solidFill>
                  <a:srgbClr val="FFC000"/>
                </a:solidFill>
                <a:latin typeface="Avenir Next LT Pro"/>
              </a:rPr>
              <a:t>Academic</a:t>
            </a:r>
            <a:r>
              <a:rPr lang="fi-FI" dirty="0">
                <a:solidFill>
                  <a:srgbClr val="FFC000"/>
                </a:solidFill>
                <a:latin typeface="Avenir Next LT Pro"/>
              </a:rPr>
              <a:t> Technology</a:t>
            </a:r>
            <a:endParaRPr lang="en-US" dirty="0">
              <a:solidFill>
                <a:srgbClr val="FFC000"/>
              </a:solidFill>
              <a:latin typeface="Avenir Next LT Pro"/>
            </a:endParaRPr>
          </a:p>
          <a:p>
            <a:r>
              <a:rPr lang="en-US" dirty="0" err="1">
                <a:solidFill>
                  <a:srgbClr val="FFC000"/>
                </a:solidFill>
                <a:latin typeface="Avenir Next LT Pro"/>
              </a:rPr>
              <a:t>japfcd@umsystem.edu</a:t>
            </a:r>
            <a:endParaRPr lang="en-US" dirty="0">
              <a:solidFill>
                <a:srgbClr val="FFC000"/>
              </a:solidFill>
              <a:latin typeface="Avenir Next LT Pr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6ABD3-A683-A74D-85E7-1EC0BB9B9B1F}"/>
              </a:ext>
            </a:extLst>
          </p:cNvPr>
          <p:cNvSpPr/>
          <p:nvPr/>
        </p:nvSpPr>
        <p:spPr>
          <a:xfrm>
            <a:off x="2597972" y="39092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Avenir Next LT Pro"/>
              </a:rPr>
              <a:t>Kevin Brown</a:t>
            </a:r>
            <a:br>
              <a:rPr lang="fi-FI" sz="2800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  <a:latin typeface="Avenir Next LT Pro"/>
              </a:rPr>
              <a:t>Associate</a:t>
            </a:r>
            <a:r>
              <a:rPr lang="fi-FI" dirty="0">
                <a:solidFill>
                  <a:srgbClr val="FFC000"/>
                </a:solidFill>
                <a:latin typeface="Avenir Next LT Pro"/>
              </a:rPr>
              <a:t> </a:t>
            </a:r>
            <a:r>
              <a:rPr lang="fi-FI" dirty="0" err="1">
                <a:solidFill>
                  <a:srgbClr val="FFC000"/>
                </a:solidFill>
                <a:latin typeface="Avenir Next LT Pro"/>
              </a:rPr>
              <a:t>Professor</a:t>
            </a:r>
            <a:r>
              <a:rPr lang="fi-FI" dirty="0">
                <a:solidFill>
                  <a:srgbClr val="FFC000"/>
                </a:solidFill>
                <a:latin typeface="Avenir Next LT Pro"/>
              </a:rPr>
              <a:t>, </a:t>
            </a:r>
            <a:r>
              <a:rPr lang="fi-FI" dirty="0" err="1">
                <a:solidFill>
                  <a:srgbClr val="FFC000"/>
                </a:solidFill>
                <a:latin typeface="Avenir Next LT Pro"/>
              </a:rPr>
              <a:t>Theatre</a:t>
            </a:r>
            <a:r>
              <a:rPr lang="fi-FI" dirty="0">
                <a:solidFill>
                  <a:srgbClr val="FFC000"/>
                </a:solidFill>
                <a:latin typeface="Avenir Next LT Pro"/>
              </a:rPr>
              <a:t> and Performance </a:t>
            </a:r>
            <a:r>
              <a:rPr lang="fi-FI" dirty="0" err="1">
                <a:solidFill>
                  <a:srgbClr val="FFC000"/>
                </a:solidFill>
                <a:latin typeface="Avenir Next LT Pro"/>
              </a:rPr>
              <a:t>Studies</a:t>
            </a:r>
            <a:endParaRPr lang="fi-FI" dirty="0">
              <a:solidFill>
                <a:srgbClr val="FFC000"/>
              </a:solidFill>
              <a:latin typeface="Avenir Next LT Pro"/>
            </a:endParaRPr>
          </a:p>
          <a:p>
            <a:r>
              <a:rPr lang="fi-FI" dirty="0">
                <a:solidFill>
                  <a:srgbClr val="FFC000"/>
                </a:solidFill>
                <a:latin typeface="Avenir Next LT Pro"/>
              </a:rPr>
              <a:t>AII </a:t>
            </a:r>
            <a:r>
              <a:rPr lang="fi-FI" dirty="0" err="1">
                <a:solidFill>
                  <a:srgbClr val="FFC000"/>
                </a:solidFill>
                <a:latin typeface="Avenir Next LT Pro"/>
              </a:rPr>
              <a:t>Standing</a:t>
            </a:r>
            <a:r>
              <a:rPr lang="fi-FI" dirty="0">
                <a:solidFill>
                  <a:srgbClr val="FFC000"/>
                </a:solidFill>
                <a:latin typeface="Avenir Next LT Pro"/>
              </a:rPr>
              <a:t> </a:t>
            </a:r>
            <a:r>
              <a:rPr lang="fi-FI" dirty="0" err="1">
                <a:solidFill>
                  <a:srgbClr val="FFC000"/>
                </a:solidFill>
                <a:latin typeface="Avenir Next LT Pro"/>
              </a:rPr>
              <a:t>Committee</a:t>
            </a:r>
            <a:r>
              <a:rPr lang="fi-FI" dirty="0">
                <a:solidFill>
                  <a:srgbClr val="FFC000"/>
                </a:solidFill>
                <a:latin typeface="Avenir Next LT Pro"/>
              </a:rPr>
              <a:t> Chair</a:t>
            </a:r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  <a:latin typeface="Avenir Next LT Pro"/>
              </a:rPr>
              <a:t>AI </a:t>
            </a:r>
            <a:r>
              <a:rPr lang="fi-FI" dirty="0" err="1">
                <a:solidFill>
                  <a:srgbClr val="FFC000"/>
                </a:solidFill>
                <a:latin typeface="Avenir Next LT Pro"/>
              </a:rPr>
              <a:t>Teaching</a:t>
            </a:r>
            <a:r>
              <a:rPr lang="fi-FI" dirty="0">
                <a:solidFill>
                  <a:srgbClr val="FFC000"/>
                </a:solidFill>
                <a:latin typeface="Avenir Next LT Pro"/>
              </a:rPr>
              <a:t> and Innovation </a:t>
            </a:r>
            <a:r>
              <a:rPr lang="fi-FI" dirty="0" err="1">
                <a:solidFill>
                  <a:srgbClr val="FFC000"/>
                </a:solidFill>
                <a:latin typeface="Avenir Next LT Pro"/>
              </a:rPr>
              <a:t>Fellow</a:t>
            </a:r>
            <a:r>
              <a:rPr lang="fi-FI" dirty="0">
                <a:solidFill>
                  <a:srgbClr val="FFC000"/>
                </a:solidFill>
                <a:latin typeface="Avenir Next LT Pro"/>
              </a:rPr>
              <a:t>, T4LC</a:t>
            </a:r>
          </a:p>
          <a:p>
            <a:r>
              <a:rPr lang="en-US" dirty="0" err="1">
                <a:solidFill>
                  <a:srgbClr val="FFC000"/>
                </a:solidFill>
                <a:latin typeface="Avenir Next LT Pro"/>
              </a:rPr>
              <a:t>brownkevin@missouri.edu</a:t>
            </a:r>
            <a:endParaRPr lang="en-US" dirty="0">
              <a:solidFill>
                <a:srgbClr val="FFC000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67954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03" y="890335"/>
            <a:ext cx="6343672" cy="709865"/>
          </a:xfr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Persona Prompting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Definition:</a:t>
            </a:r>
          </a:p>
          <a:p>
            <a:r>
              <a:rPr dirty="0"/>
              <a:t>The model adopts a specific role.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Example:</a:t>
            </a:r>
          </a:p>
          <a:p>
            <a:r>
              <a:rPr dirty="0"/>
              <a:t>You are a cybersecurity expert.</a:t>
            </a:r>
          </a:p>
          <a:p>
            <a:r>
              <a:rPr dirty="0"/>
              <a:t>Explain phishing to college students.</a:t>
            </a:r>
          </a:p>
        </p:txBody>
      </p:sp>
    </p:spTree>
    <p:extLst>
      <p:ext uri="{BB962C8B-B14F-4D97-AF65-F5344CB8AC3E}">
        <p14:creationId xmlns:p14="http://schemas.microsoft.com/office/powerpoint/2010/main" val="54715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645" y="890335"/>
            <a:ext cx="6343672" cy="709865"/>
          </a:xfr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Instruction Prompting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Definition:</a:t>
            </a:r>
          </a:p>
          <a:p>
            <a:r>
              <a:rPr dirty="0"/>
              <a:t>Explicit instructions are provided.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Example:</a:t>
            </a:r>
          </a:p>
          <a:p>
            <a:r>
              <a:rPr dirty="0"/>
              <a:t>Summarize the following article in three bullet points.</a:t>
            </a:r>
          </a:p>
        </p:txBody>
      </p:sp>
    </p:spTree>
    <p:extLst>
      <p:ext uri="{BB962C8B-B14F-4D97-AF65-F5344CB8AC3E}">
        <p14:creationId xmlns:p14="http://schemas.microsoft.com/office/powerpoint/2010/main" val="58769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763" y="890335"/>
            <a:ext cx="6343672" cy="709865"/>
          </a:xfr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Chain-of-Thought Prompting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Definition:</a:t>
            </a:r>
          </a:p>
          <a:p>
            <a:r>
              <a:rPr dirty="0"/>
              <a:t>The model is encouraged to reason step by step.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Example:</a:t>
            </a:r>
          </a:p>
          <a:p>
            <a:r>
              <a:rPr dirty="0"/>
              <a:t>Solve the problem step by step and explain your reasoning.</a:t>
            </a:r>
          </a:p>
        </p:txBody>
      </p:sp>
    </p:spTree>
    <p:extLst>
      <p:ext uri="{BB962C8B-B14F-4D97-AF65-F5344CB8AC3E}">
        <p14:creationId xmlns:p14="http://schemas.microsoft.com/office/powerpoint/2010/main" val="260155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0" y="890335"/>
            <a:ext cx="6343672" cy="709865"/>
          </a:xfr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Output Format Prompting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Definition:</a:t>
            </a:r>
          </a:p>
          <a:p>
            <a:r>
              <a:rPr dirty="0"/>
              <a:t>The output structure is specified.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Example:</a:t>
            </a:r>
          </a:p>
          <a:p>
            <a:r>
              <a:rPr lang="en-US" dirty="0"/>
              <a:t>Format as spreadsheet</a:t>
            </a:r>
            <a:r>
              <a:rPr dirty="0"/>
              <a:t> with </a:t>
            </a:r>
            <a:r>
              <a:rPr lang="en-US" dirty="0"/>
              <a:t>3 columns and 5 rows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34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429" y="890335"/>
            <a:ext cx="6343672" cy="709865"/>
          </a:xfr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Constraint-Based Prompting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Definition:</a:t>
            </a:r>
          </a:p>
          <a:p>
            <a:r>
              <a:rPr dirty="0"/>
              <a:t>Limits are placed on output.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Example:</a:t>
            </a:r>
          </a:p>
          <a:p>
            <a:r>
              <a:rPr dirty="0"/>
              <a:t>Explain neural networks in under 100 words.</a:t>
            </a:r>
          </a:p>
          <a:p>
            <a:r>
              <a:rPr dirty="0"/>
              <a:t>No technical jargon.</a:t>
            </a:r>
          </a:p>
        </p:txBody>
      </p:sp>
    </p:spTree>
    <p:extLst>
      <p:ext uri="{BB962C8B-B14F-4D97-AF65-F5344CB8AC3E}">
        <p14:creationId xmlns:p14="http://schemas.microsoft.com/office/powerpoint/2010/main" val="411719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467" y="890335"/>
            <a:ext cx="6343672" cy="70986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System Prompt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Definition:</a:t>
            </a:r>
          </a:p>
          <a:p>
            <a:r>
              <a:rPr lang="en-US" dirty="0"/>
              <a:t>A prompt that is added to every prompt that is fed into a model</a:t>
            </a:r>
            <a:endParaRPr dirty="0"/>
          </a:p>
          <a:p>
            <a:endParaRPr dirty="0"/>
          </a:p>
          <a:p>
            <a:pPr marL="0" indent="0">
              <a:buNone/>
            </a:pPr>
            <a:r>
              <a:rPr sz="1800" i="1" dirty="0"/>
              <a:t>Example</a:t>
            </a:r>
            <a:r>
              <a:rPr sz="1800" dirty="0"/>
              <a:t>:</a:t>
            </a:r>
            <a:r>
              <a:rPr lang="en-US" sz="1800" dirty="0"/>
              <a:t> "I need you to help me create a system prompt that will be the basis of an AI assistant that helps students with an assignment in the 'Writing with Generative AI' class I teach at an R1 university. The assistant is being built within a data safe walled garden environment with a GPT-5- mini model. I am attaching a few documents, including the syllabus and assignment description. Please create a full system prompt that I can put into the assistant along with these documents. The assistant should be able to answer questions about the assignment."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9028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70B8A-8FBD-3A5C-E62B-C4ACE62B8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55C5DD69-3708-F8C9-5874-8DCD45996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549" y="1187450"/>
            <a:ext cx="7876902" cy="3681731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sz="3300">
                <a:latin typeface="Avenir Next LT Pro"/>
              </a:rPr>
              <a:t>Kevin's Part </a:t>
            </a:r>
          </a:p>
          <a:p>
            <a:endParaRPr lang="en-US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0">
                <a:latin typeface="Avenir Next LT Pro"/>
              </a:rPr>
              <a:t>text</a:t>
            </a:r>
            <a:endParaRPr lang="en-US" b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0">
                <a:latin typeface="Avenir Next LT Pro"/>
              </a:rPr>
              <a:t>text</a:t>
            </a:r>
            <a:endParaRPr lang="en-US" b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b="0"/>
          </a:p>
          <a:p>
            <a:endParaRPr lang="fi-FI"/>
          </a:p>
        </p:txBody>
      </p:sp>
      <p:pic>
        <p:nvPicPr>
          <p:cNvPr id="3" name="Picture Placeholder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363E0E9-5922-F433-4F18-2709458EA3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52862" t="-1164" r="1" b="-1739"/>
          <a:stretch>
            <a:fillRect/>
          </a:stretch>
        </p:blipFill>
        <p:spPr>
          <a:xfrm>
            <a:off x="6231680" y="5397104"/>
            <a:ext cx="2802731" cy="54411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634088-7A44-5EF1-25D3-3E6A6C4E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" y="857251"/>
            <a:ext cx="9157247" cy="547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8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85D25-B6DD-83A1-64D4-9E3D0CFD7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8495782-F2FB-C589-C107-D06073B2AF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52862" t="-1164" r="1" b="-1739"/>
          <a:stretch>
            <a:fillRect/>
          </a:stretch>
        </p:blipFill>
        <p:spPr>
          <a:xfrm>
            <a:off x="6231680" y="5397104"/>
            <a:ext cx="2802731" cy="54411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927ECA-1DED-5142-A774-7437EBB5A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857250"/>
            <a:ext cx="91211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85D25-B6DD-83A1-64D4-9E3D0CFD7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8495782-F2FB-C589-C107-D06073B2AF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52862" t="-1164" r="1" b="-1739"/>
          <a:stretch>
            <a:fillRect/>
          </a:stretch>
        </p:blipFill>
        <p:spPr>
          <a:xfrm>
            <a:off x="6231680" y="5397104"/>
            <a:ext cx="2802731" cy="54411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06E7A-DC6D-3E4C-8718-0D5539FF0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455972" cy="54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85D25-B6DD-83A1-64D4-9E3D0CFD7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8495782-F2FB-C589-C107-D06073B2AF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52862" t="-1164" r="1" b="-1739"/>
          <a:stretch>
            <a:fillRect/>
          </a:stretch>
        </p:blipFill>
        <p:spPr>
          <a:xfrm>
            <a:off x="6231680" y="5397104"/>
            <a:ext cx="2802731" cy="54411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E6F3E1-8A57-6848-8DF5-2FFA5DF9D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4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9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Types of AI Assistants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B210D-5F9A-2741-9821-FAD282049104}"/>
              </a:ext>
            </a:extLst>
          </p:cNvPr>
          <p:cNvSpPr txBox="1"/>
          <p:nvPr/>
        </p:nvSpPr>
        <p:spPr>
          <a:xfrm>
            <a:off x="2894887" y="5376570"/>
            <a:ext cx="3054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sz="800" dirty="0">
                <a:solidFill>
                  <a:schemeClr val="bg1"/>
                </a:solidFill>
              </a:rPr>
              <a:t>Turaga, Sasidhar. "Generative AI — The Intro." </a:t>
            </a:r>
            <a:r>
              <a:rPr lang="it" sz="800" i="1" dirty="0">
                <a:solidFill>
                  <a:schemeClr val="bg1"/>
                </a:solidFill>
              </a:rPr>
              <a:t>Medium</a:t>
            </a:r>
            <a:r>
              <a:rPr lang="it" sz="800" dirty="0">
                <a:solidFill>
                  <a:schemeClr val="bg1"/>
                </a:solidFill>
              </a:rPr>
              <a:t>, 2023.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642C4C-D699-0B4E-B35B-726FC63DF94E}"/>
              </a:ext>
            </a:extLst>
          </p:cNvPr>
          <p:cNvSpPr/>
          <p:nvPr/>
        </p:nvSpPr>
        <p:spPr>
          <a:xfrm>
            <a:off x="720763" y="1441524"/>
            <a:ext cx="626632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Assignment Assistant</a:t>
            </a:r>
          </a:p>
          <a:p>
            <a:r>
              <a:rPr lang="en-US" dirty="0">
                <a:solidFill>
                  <a:schemeClr val="bg1"/>
                </a:solidFill>
              </a:rPr>
              <a:t>Explains assignment instructions, expectations, and grading criteria without completing the work.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Lecture Companion</a:t>
            </a:r>
          </a:p>
          <a:p>
            <a:r>
              <a:rPr lang="en-US" dirty="0">
                <a:solidFill>
                  <a:schemeClr val="bg1"/>
                </a:solidFill>
              </a:rPr>
              <a:t>Answers questions and summarizes material from lectures and assigned course content.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Practice Tutor</a:t>
            </a:r>
          </a:p>
          <a:p>
            <a:r>
              <a:rPr lang="en-US" dirty="0">
                <a:solidFill>
                  <a:schemeClr val="bg1"/>
                </a:solidFill>
              </a:rPr>
              <a:t>Provides low-stakes practice questions and guided problem-solving to support learning and self-checking.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Writing Coach</a:t>
            </a:r>
          </a:p>
          <a:p>
            <a:r>
              <a:rPr lang="en-US" dirty="0">
                <a:solidFill>
                  <a:schemeClr val="bg1"/>
                </a:solidFill>
              </a:rPr>
              <a:t>Gives feedback on structure, clarity, and writing mechanics while preserving the student’s original work.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Syllabus and Policy Assistant</a:t>
            </a:r>
          </a:p>
          <a:p>
            <a:r>
              <a:rPr lang="en-US" dirty="0">
                <a:solidFill>
                  <a:schemeClr val="bg1"/>
                </a:solidFill>
              </a:rPr>
              <a:t>Clarifies course rules, deadlines, and procedures based only on official course documents.</a:t>
            </a:r>
          </a:p>
        </p:txBody>
      </p:sp>
    </p:spTree>
    <p:extLst>
      <p:ext uri="{BB962C8B-B14F-4D97-AF65-F5344CB8AC3E}">
        <p14:creationId xmlns:p14="http://schemas.microsoft.com/office/powerpoint/2010/main" val="203081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How Does </a:t>
            </a:r>
            <a:r>
              <a:rPr lang="en-US" dirty="0" err="1"/>
              <a:t>GenAI</a:t>
            </a:r>
            <a:r>
              <a:rPr lang="en-US" dirty="0"/>
              <a:t> Work?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F8E79-603F-D04A-AD5D-684F9BF96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19" y="1531996"/>
            <a:ext cx="4478049" cy="327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5D4A50-F365-AA48-8677-FA18612DABD5}"/>
              </a:ext>
            </a:extLst>
          </p:cNvPr>
          <p:cNvSpPr txBox="1"/>
          <p:nvPr/>
        </p:nvSpPr>
        <p:spPr>
          <a:xfrm>
            <a:off x="4228649" y="4803460"/>
            <a:ext cx="460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Dokala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Hrushikesh</a:t>
            </a:r>
            <a:r>
              <a:rPr lang="en-US" sz="1000" dirty="0">
                <a:solidFill>
                  <a:schemeClr val="bg1"/>
                </a:solidFill>
              </a:rPr>
              <a:t>. "How to Visualize the Layers of a Deep Learning Model." </a:t>
            </a:r>
            <a:r>
              <a:rPr lang="en-US" sz="1000" i="1" dirty="0">
                <a:solidFill>
                  <a:schemeClr val="bg1"/>
                </a:solidFill>
              </a:rPr>
              <a:t>Medium</a:t>
            </a:r>
            <a:r>
              <a:rPr lang="en-US" sz="1000" dirty="0">
                <a:solidFill>
                  <a:schemeClr val="bg1"/>
                </a:solidFill>
              </a:rPr>
              <a:t>, 2023.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AEC0F0-6972-7B4E-A665-C0C4D3E61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24" y="1531996"/>
            <a:ext cx="3201766" cy="3271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898604-B411-754B-8074-4068B7AF6E4C}"/>
              </a:ext>
            </a:extLst>
          </p:cNvPr>
          <p:cNvSpPr txBox="1"/>
          <p:nvPr/>
        </p:nvSpPr>
        <p:spPr>
          <a:xfrm>
            <a:off x="457200" y="4803459"/>
            <a:ext cx="3444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Chandan, Gokul. How Does a Vector Database Operate? Use Cases and Illustrative Examples." Navan, 2024.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5A46881-1870-F84D-8F98-4BCB7DA9B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28" y="5203570"/>
            <a:ext cx="7463343" cy="165443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Words, phrases, and parts of words represented as </a:t>
            </a:r>
            <a:r>
              <a:rPr lang="en-US" sz="1800" dirty="0">
                <a:solidFill>
                  <a:srgbClr val="FFD579"/>
                </a:solidFill>
              </a:rPr>
              <a:t>vectors</a:t>
            </a:r>
            <a:r>
              <a:rPr lang="en-US" sz="1800" dirty="0">
                <a:solidFill>
                  <a:schemeClr val="bg1"/>
                </a:solidFill>
              </a:rPr>
              <a:t>           (geometric mathematical algorithms).</a:t>
            </a:r>
          </a:p>
          <a:p>
            <a:r>
              <a:rPr lang="en-US" sz="1800" dirty="0">
                <a:solidFill>
                  <a:srgbClr val="FFD579"/>
                </a:solidFill>
              </a:rPr>
              <a:t>Transformer Architecture</a:t>
            </a:r>
            <a:r>
              <a:rPr lang="en-US" sz="1800" dirty="0">
                <a:solidFill>
                  <a:schemeClr val="bg1"/>
                </a:solidFill>
              </a:rPr>
              <a:t>: Units of data are transformed between layers.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0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CFAF-96A1-634F-ABCE-2464FE1F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GenAI</a:t>
            </a:r>
            <a:r>
              <a:rPr lang="en-US" dirty="0"/>
              <a:t> Work?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94008-3E5A-814C-9EAF-C4368E96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53" y="1482568"/>
            <a:ext cx="7428216" cy="2734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887AAD-A0F8-0A4C-B898-0965E22B8165}"/>
              </a:ext>
            </a:extLst>
          </p:cNvPr>
          <p:cNvSpPr txBox="1"/>
          <p:nvPr/>
        </p:nvSpPr>
        <p:spPr>
          <a:xfrm>
            <a:off x="2096399" y="4287250"/>
            <a:ext cx="48061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Angadi</a:t>
            </a:r>
            <a:r>
              <a:rPr lang="en-US" sz="800" dirty="0">
                <a:solidFill>
                  <a:schemeClr val="bg1"/>
                </a:solidFill>
              </a:rPr>
              <a:t>, Rajesh. "Unlocking the Potential of Generative AI: From Vectors to Tensors." LinkedIn, 2024.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F93907-2727-DC46-8124-C0629F9E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1557" y="4689862"/>
            <a:ext cx="8229600" cy="165443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Vectors are stored in a database of </a:t>
            </a:r>
            <a:r>
              <a:rPr lang="en-US" sz="1800" dirty="0">
                <a:solidFill>
                  <a:srgbClr val="FFC000"/>
                </a:solidFill>
              </a:rPr>
              <a:t>matrices</a:t>
            </a:r>
            <a:r>
              <a:rPr lang="en-US" sz="1800" dirty="0">
                <a:solidFill>
                  <a:schemeClr val="bg1"/>
                </a:solidFill>
              </a:rPr>
              <a:t> and </a:t>
            </a:r>
            <a:r>
              <a:rPr lang="en-US" sz="1800" dirty="0">
                <a:solidFill>
                  <a:srgbClr val="FFC000"/>
                </a:solidFill>
              </a:rPr>
              <a:t>tensors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r>
              <a:rPr lang="en-US" sz="1800" dirty="0">
                <a:solidFill>
                  <a:srgbClr val="FFC000"/>
                </a:solidFill>
              </a:rPr>
              <a:t>GPT-3.5</a:t>
            </a:r>
            <a:r>
              <a:rPr lang="en-US" sz="1800" dirty="0">
                <a:solidFill>
                  <a:schemeClr val="bg1"/>
                </a:solidFill>
              </a:rPr>
              <a:t>: ~ 175 billion parameters.</a:t>
            </a:r>
          </a:p>
          <a:p>
            <a:r>
              <a:rPr lang="en-US" sz="1800" dirty="0">
                <a:solidFill>
                  <a:srgbClr val="FFC000"/>
                </a:solidFill>
              </a:rPr>
              <a:t>GPT-5.2</a:t>
            </a:r>
            <a:r>
              <a:rPr lang="en-US" sz="1800" dirty="0">
                <a:solidFill>
                  <a:schemeClr val="bg1"/>
                </a:solidFill>
              </a:rPr>
              <a:t>: ~ 2 trillion parameters.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2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D4D1B4-94EE-6446-AEB4-A52F639E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730" y="303154"/>
            <a:ext cx="6343672" cy="70986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Retrieval Augmented Generation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0EB4D-7EFD-994B-B27A-30BE59564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920"/>
            <a:ext cx="914400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888" y="890335"/>
            <a:ext cx="6343672" cy="70986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AI Assistant</a:t>
            </a:r>
            <a:endParaRPr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Definition:</a:t>
            </a:r>
          </a:p>
          <a:p>
            <a:r>
              <a:rPr lang="en-US" dirty="0"/>
              <a:t>An AI assistant is a software system that uses artificial intelligence to help users complete tasks, answer questions, or support learning by responding to input within defined rules and limits.</a:t>
            </a:r>
            <a:endParaRPr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D78"/>
                </a:solidFill>
              </a:rPr>
              <a:t>Main Components </a:t>
            </a:r>
            <a:r>
              <a:rPr lang="en-US" dirty="0"/>
              <a:t>= </a:t>
            </a:r>
            <a:r>
              <a:rPr lang="en-US" dirty="0">
                <a:solidFill>
                  <a:srgbClr val="00B0F0"/>
                </a:solidFill>
              </a:rPr>
              <a:t>System Prompt </a:t>
            </a:r>
            <a:r>
              <a:rPr lang="en-US" dirty="0"/>
              <a:t>+ </a:t>
            </a:r>
            <a:r>
              <a:rPr lang="en-US" dirty="0">
                <a:solidFill>
                  <a:srgbClr val="C00000"/>
                </a:solidFill>
              </a:rPr>
              <a:t>Documents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1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888" y="890335"/>
            <a:ext cx="6343672" cy="709865"/>
          </a:xfr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Zero-Shot Prompting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Definition:</a:t>
            </a:r>
          </a:p>
          <a:p>
            <a:r>
              <a:rPr dirty="0"/>
              <a:t>The model is given a task with no examples.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Example:</a:t>
            </a:r>
          </a:p>
          <a:p>
            <a:r>
              <a:rPr dirty="0"/>
              <a:t>Classify the sentiment:</a:t>
            </a:r>
          </a:p>
          <a:p>
            <a:r>
              <a:rPr dirty="0"/>
              <a:t>'I did not enjoy this movie.'</a:t>
            </a:r>
          </a:p>
        </p:txBody>
      </p:sp>
    </p:spTree>
    <p:extLst>
      <p:ext uri="{BB962C8B-B14F-4D97-AF65-F5344CB8AC3E}">
        <p14:creationId xmlns:p14="http://schemas.microsoft.com/office/powerpoint/2010/main" val="122092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918" y="765734"/>
            <a:ext cx="6343672" cy="709865"/>
          </a:xfr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One-Shot Prompting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Definition:</a:t>
            </a:r>
          </a:p>
          <a:p>
            <a:r>
              <a:rPr dirty="0"/>
              <a:t>The model is given exactly one example.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Example:</a:t>
            </a:r>
          </a:p>
          <a:p>
            <a:r>
              <a:rPr dirty="0"/>
              <a:t>'Win a free iPhone now' → Spam</a:t>
            </a:r>
          </a:p>
          <a:p>
            <a:r>
              <a:rPr dirty="0"/>
              <a:t>Now classify:</a:t>
            </a:r>
          </a:p>
          <a:p>
            <a:r>
              <a:rPr dirty="0"/>
              <a:t>'Limited time offer just for you.'</a:t>
            </a:r>
          </a:p>
        </p:txBody>
      </p:sp>
    </p:spTree>
    <p:extLst>
      <p:ext uri="{BB962C8B-B14F-4D97-AF65-F5344CB8AC3E}">
        <p14:creationId xmlns:p14="http://schemas.microsoft.com/office/powerpoint/2010/main" val="20864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27" y="890335"/>
            <a:ext cx="6343672" cy="709865"/>
          </a:xfr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Few-Shot Prompting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Definition:</a:t>
            </a:r>
          </a:p>
          <a:p>
            <a:r>
              <a:rPr dirty="0"/>
              <a:t>The model is given multiple examples.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Example:</a:t>
            </a:r>
          </a:p>
          <a:p>
            <a:r>
              <a:rPr dirty="0"/>
              <a:t>'Meeting at 3 PM' → Not Spam</a:t>
            </a:r>
          </a:p>
          <a:p>
            <a:r>
              <a:rPr dirty="0"/>
              <a:t>'Claim your prize now' → Spam</a:t>
            </a:r>
          </a:p>
          <a:p>
            <a:r>
              <a:rPr dirty="0"/>
              <a:t>Now classify:</a:t>
            </a:r>
          </a:p>
          <a:p>
            <a:r>
              <a:rPr dirty="0"/>
              <a:t>'Exclusive deal expires today.'</a:t>
            </a:r>
          </a:p>
        </p:txBody>
      </p:sp>
    </p:spTree>
    <p:extLst>
      <p:ext uri="{BB962C8B-B14F-4D97-AF65-F5344CB8AC3E}">
        <p14:creationId xmlns:p14="http://schemas.microsoft.com/office/powerpoint/2010/main" val="2415876695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635</Words>
  <Application>Microsoft Macintosh PowerPoint</Application>
  <PresentationFormat>On-screen Show (4:3)</PresentationFormat>
  <Paragraphs>110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Droid Sans</vt:lpstr>
      <vt:lpstr>Lato</vt:lpstr>
      <vt:lpstr>Playfair Display</vt:lpstr>
      <vt:lpstr>Prospero template</vt:lpstr>
      <vt:lpstr>AI Assistants in the Walled Garden</vt:lpstr>
      <vt:lpstr>Types of AI Assistants</vt:lpstr>
      <vt:lpstr>How Does GenAI Work?</vt:lpstr>
      <vt:lpstr>How Does GenAI Work?</vt:lpstr>
      <vt:lpstr>Retrieval Augmented Generation</vt:lpstr>
      <vt:lpstr>AI Assistant</vt:lpstr>
      <vt:lpstr>Zero-Shot Prompting</vt:lpstr>
      <vt:lpstr>One-Shot Prompting</vt:lpstr>
      <vt:lpstr>Few-Shot Prompting</vt:lpstr>
      <vt:lpstr>Persona Prompting</vt:lpstr>
      <vt:lpstr>Instruction Prompting</vt:lpstr>
      <vt:lpstr>Chain-of-Thought Prompting</vt:lpstr>
      <vt:lpstr>Output Format Prompting</vt:lpstr>
      <vt:lpstr>Constraint-Based Prompting</vt:lpstr>
      <vt:lpstr>System Prompt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Fighting a Winning Battle: Teaching with AI</dc:title>
  <cp:lastModifiedBy>Brown, Kevin</cp:lastModifiedBy>
  <cp:revision>37</cp:revision>
  <dcterms:modified xsi:type="dcterms:W3CDTF">2026-02-04T18:58:37Z</dcterms:modified>
</cp:coreProperties>
</file>